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66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4" r:id="rId32"/>
    <p:sldId id="333" r:id="rId33"/>
    <p:sldId id="335" r:id="rId34"/>
    <p:sldId id="336" r:id="rId35"/>
    <p:sldId id="337" r:id="rId36"/>
    <p:sldId id="338" r:id="rId37"/>
    <p:sldId id="339" r:id="rId38"/>
    <p:sldId id="340" r:id="rId39"/>
    <p:sldId id="342" r:id="rId40"/>
    <p:sldId id="367" r:id="rId41"/>
    <p:sldId id="292" r:id="rId42"/>
    <p:sldId id="344" r:id="rId43"/>
    <p:sldId id="345" r:id="rId44"/>
    <p:sldId id="296" r:id="rId45"/>
    <p:sldId id="346" r:id="rId46"/>
    <p:sldId id="297" r:id="rId47"/>
    <p:sldId id="347" r:id="rId48"/>
    <p:sldId id="298" r:id="rId49"/>
    <p:sldId id="348" r:id="rId50"/>
    <p:sldId id="299" r:id="rId51"/>
    <p:sldId id="349" r:id="rId52"/>
    <p:sldId id="300" r:id="rId53"/>
    <p:sldId id="350" r:id="rId54"/>
    <p:sldId id="351" r:id="rId55"/>
    <p:sldId id="301" r:id="rId56"/>
    <p:sldId id="341" r:id="rId57"/>
    <p:sldId id="293" r:id="rId58"/>
    <p:sldId id="353" r:id="rId59"/>
    <p:sldId id="354" r:id="rId60"/>
    <p:sldId id="355" r:id="rId61"/>
    <p:sldId id="352" r:id="rId62"/>
    <p:sldId id="356" r:id="rId63"/>
    <p:sldId id="357" r:id="rId64"/>
    <p:sldId id="358" r:id="rId65"/>
    <p:sldId id="359" r:id="rId66"/>
    <p:sldId id="360" r:id="rId67"/>
    <p:sldId id="361" r:id="rId68"/>
    <p:sldId id="362" r:id="rId69"/>
    <p:sldId id="363" r:id="rId70"/>
    <p:sldId id="365" r:id="rId71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6" autoAdjust="0"/>
    <p:restoredTop sz="78934" autoAdjust="0"/>
  </p:normalViewPr>
  <p:slideViewPr>
    <p:cSldViewPr snapToGrid="0">
      <p:cViewPr varScale="1">
        <p:scale>
          <a:sx n="70" d="100"/>
          <a:sy n="70" d="100"/>
        </p:scale>
        <p:origin x="16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28/04/2025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 dopo la formazione </a:t>
            </a:r>
            <a:r>
              <a:rPr lang="it-IT" dirty="0" err="1"/>
              <a:t>di oggi </a:t>
            </a:r>
            <a:r>
              <a:rPr lang="it-IT" dirty="0"/>
              <a:t>sappiamo con certezza che </a:t>
            </a:r>
            <a:r>
              <a:rPr lang="it-IT" dirty="0" err="1"/>
              <a:t>si tratta di </a:t>
            </a:r>
            <a:r>
              <a:rPr lang="it-IT" dirty="0"/>
              <a:t>una </a:t>
            </a:r>
            <a:r>
              <a:rPr lang="it-IT" b="1" dirty="0" err="1"/>
              <a:t>questione complessa</a:t>
            </a:r>
            <a:r>
              <a:rPr lang="it-IT" dirty="0"/>
              <a:t>, </a:t>
            </a:r>
            <a:r>
              <a:rPr lang="it-IT" dirty="0" err="1"/>
              <a:t>soprattutto </a:t>
            </a:r>
            <a:r>
              <a:rPr lang="it-IT" dirty="0"/>
              <a:t>per </a:t>
            </a:r>
            <a:r>
              <a:rPr lang="it-IT" dirty="0" err="1"/>
              <a:t>i giovani</a:t>
            </a:r>
            <a:r>
              <a:rPr lang="it-IT" dirty="0"/>
              <a:t>.</a:t>
            </a:r>
          </a:p>
          <a:p>
            <a:r>
              <a:rPr lang="it-IT" dirty="0"/>
              <a:t>Negli Stati Uniti, ad </a:t>
            </a:r>
            <a:r>
              <a:rPr lang="it-IT" dirty="0" err="1"/>
              <a:t>esempio</a:t>
            </a:r>
            <a:r>
              <a:rPr lang="it-IT" dirty="0"/>
              <a:t>, uno o </a:t>
            </a:r>
            <a:r>
              <a:rPr lang="it-IT" dirty="0" err="1"/>
              <a:t>due studenti </a:t>
            </a:r>
            <a:r>
              <a:rPr lang="it-IT" dirty="0"/>
              <a:t>su </a:t>
            </a:r>
            <a:r>
              <a:rPr lang="it-IT" dirty="0" err="1"/>
              <a:t>cento hanno problemi di </a:t>
            </a:r>
            <a:r>
              <a:rPr lang="it-IT" dirty="0"/>
              <a:t>DE, mentre </a:t>
            </a:r>
            <a:r>
              <a:rPr lang="it-IT" dirty="0" err="1"/>
              <a:t>solo </a:t>
            </a:r>
            <a:r>
              <a:rPr lang="it-IT" dirty="0"/>
              <a:t>il 4% delle donne </a:t>
            </a:r>
            <a:r>
              <a:rPr lang="it-IT" dirty="0" err="1"/>
              <a:t>nel </a:t>
            </a:r>
            <a:r>
              <a:rPr lang="it-IT" dirty="0"/>
              <a:t>mondo </a:t>
            </a:r>
            <a:r>
              <a:rPr lang="it-IT" dirty="0" err="1"/>
              <a:t>si considera </a:t>
            </a:r>
            <a:r>
              <a:rPr lang="it-IT" dirty="0"/>
              <a:t>bella.</a:t>
            </a:r>
          </a:p>
          <a:p>
            <a:r>
              <a:rPr lang="it-IT" dirty="0"/>
              <a:t>In un </a:t>
            </a:r>
            <a:r>
              <a:rPr lang="it-IT" dirty="0" err="1"/>
              <a:t>altro </a:t>
            </a:r>
            <a:r>
              <a:rPr lang="it-IT" dirty="0"/>
              <a:t>studio condotto su oltre </a:t>
            </a:r>
            <a:r>
              <a:rPr lang="it-IT" dirty="0" err="1"/>
              <a:t>milleduecento adolescenti</a:t>
            </a:r>
            <a:r>
              <a:rPr lang="it-IT" dirty="0"/>
              <a:t>, </a:t>
            </a:r>
            <a:r>
              <a:rPr lang="it-IT" dirty="0" err="1"/>
              <a:t>circa </a:t>
            </a:r>
            <a:r>
              <a:rPr lang="it-IT" dirty="0"/>
              <a:t>il 72% </a:t>
            </a:r>
            <a:r>
              <a:rPr lang="it-IT" dirty="0" err="1"/>
              <a:t>di loro ha dichiarato di sentire una forte </a:t>
            </a:r>
            <a:r>
              <a:rPr lang="it-IT" dirty="0"/>
              <a:t>pressione per essere bella.</a:t>
            </a:r>
          </a:p>
          <a:p>
            <a:r>
              <a:rPr lang="it-IT" dirty="0" err="1"/>
              <a:t>Solo </a:t>
            </a:r>
            <a:r>
              <a:rPr lang="it-IT" dirty="0"/>
              <a:t>l'11% delle ragazze </a:t>
            </a:r>
            <a:r>
              <a:rPr lang="it-IT" dirty="0" err="1"/>
              <a:t>di tutto il </a:t>
            </a:r>
            <a:r>
              <a:rPr lang="it-IT" dirty="0"/>
              <a:t>mondo </a:t>
            </a:r>
            <a:r>
              <a:rPr lang="it-IT" dirty="0" err="1"/>
              <a:t>si sente a proprio agio nell'usare </a:t>
            </a:r>
            <a:r>
              <a:rPr lang="it-IT" dirty="0"/>
              <a:t>il termine "bello" per </a:t>
            </a:r>
            <a:r>
              <a:rPr lang="it-IT" dirty="0" err="1"/>
              <a:t>descrivere il proprio </a:t>
            </a:r>
            <a:r>
              <a:rPr lang="it-IT" dirty="0"/>
              <a:t>aspetto.</a:t>
            </a:r>
          </a:p>
          <a:p>
            <a:r>
              <a:rPr lang="it-IT" dirty="0"/>
              <a:t>E, </a:t>
            </a:r>
            <a:r>
              <a:rPr lang="it-IT" dirty="0" err="1"/>
              <a:t>naturalmente</a:t>
            </a:r>
            <a:r>
              <a:rPr lang="it-IT" dirty="0"/>
              <a:t>, </a:t>
            </a:r>
            <a:r>
              <a:rPr lang="it-IT" dirty="0" err="1"/>
              <a:t>c'è un aumento universale </a:t>
            </a:r>
            <a:r>
              <a:rPr lang="it-IT" dirty="0"/>
              <a:t>della pressione sulla bellezza e una </a:t>
            </a:r>
            <a:r>
              <a:rPr lang="it-IT" dirty="0" err="1"/>
              <a:t>diminuzione </a:t>
            </a:r>
            <a:r>
              <a:rPr lang="it-IT" dirty="0"/>
              <a:t>della fiducia delle ragazze </a:t>
            </a:r>
            <a:r>
              <a:rPr lang="it-IT" dirty="0" err="1"/>
              <a:t>quando crescono</a:t>
            </a:r>
            <a:r>
              <a:rPr lang="it-IT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Ma ci si può </a:t>
            </a:r>
            <a:r>
              <a:rPr lang="it-IT" dirty="0" err="1"/>
              <a:t>chiedere</a:t>
            </a:r>
            <a:r>
              <a:rPr lang="it-IT" dirty="0"/>
              <a:t>: </a:t>
            </a:r>
            <a:r>
              <a:rPr lang="it-IT" dirty="0" err="1"/>
              <a:t>cosa influenza l'</a:t>
            </a:r>
            <a:r>
              <a:rPr lang="it-IT" dirty="0"/>
              <a:t>immagine corporea?</a:t>
            </a:r>
          </a:p>
          <a:p>
            <a:r>
              <a:rPr lang="en-US" b="1" dirty="0"/>
              <a:t>È plasmata </a:t>
            </a:r>
            <a:r>
              <a:rPr lang="en-US" dirty="0"/>
              <a:t>da vari fattori, tra cui le aspettative della società, le esperienze personali e il benessere psicologico.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nostra storia personale ha un enorme impatto sul modo in cui ci vediamo. Basta una battuta negativa nell'adolescenza per innescare un eterno confronto con l'immagine nello specchio.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Una madre molto rigida nell'alimentazione o un padre che enfatizza sempre il "corpo perfetto" possono influenzare profondamente la percezione di sé.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 ragazzo che riceve complimenti solo quando è scolpito imparerà a usare il suo corpo come strumento di approvazione. Il giudizio dei coetanei è potente.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Siamo costantemente bombardati da ideali di corpo quasi irraggiungibili, e questo è sempre stato vero per le ragazze, ma oggi vale anche per i ragazzi. E con il passaggio dai media tradizionali come la televisione ai nuovi media digitali come le piattaforme sociali e le app, la situazione è costantemente peggiorata.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Spesso si pensa alla DE come a un problema femminile. In realtà, sempre più uomini cadono nella trappola della muscolarità compulsiva.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C4ED4-922D-6D19-0AD1-3FFEAC29D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9FD1DA1-0F06-0DB9-F1E9-101FEED3EC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A6CA4FC-762A-2989-49E5-C221E6AAA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 Facciamo qualche </a:t>
            </a:r>
            <a:r>
              <a:rPr lang="it-IT" dirty="0" err="1"/>
              <a:t>rapido esempio</a:t>
            </a:r>
            <a:r>
              <a:rPr lang="it-IT" dirty="0"/>
              <a:t>, giusto per riscaldarci </a:t>
            </a:r>
            <a:r>
              <a:rPr lang="it-IT" dirty="0" err="1"/>
              <a:t>prima della </a:t>
            </a:r>
            <a:r>
              <a:rPr lang="it-IT" dirty="0"/>
              <a:t>sessione </a:t>
            </a:r>
            <a:r>
              <a:rPr lang="it-IT" dirty="0" err="1"/>
              <a:t>pratica di domani</a:t>
            </a:r>
            <a:r>
              <a:rPr lang="it-IT" dirty="0"/>
              <a:t>.</a:t>
            </a:r>
          </a:p>
          <a:p>
            <a:r>
              <a:rPr lang="it-IT" dirty="0"/>
              <a:t>Come </a:t>
            </a:r>
            <a:r>
              <a:rPr lang="it-IT" dirty="0" err="1"/>
              <a:t>possiamo riconoscere </a:t>
            </a:r>
            <a:r>
              <a:rPr lang="it-IT" dirty="0"/>
              <a:t>un disturbo dell'immagine corporea </a:t>
            </a:r>
            <a:r>
              <a:rPr lang="it-IT" dirty="0" err="1"/>
              <a:t>quando </a:t>
            </a:r>
            <a:r>
              <a:rPr lang="it-IT" dirty="0"/>
              <a:t>lo </a:t>
            </a:r>
            <a:r>
              <a:rPr lang="it-IT" dirty="0" err="1"/>
              <a:t>vediamo</a:t>
            </a:r>
            <a:r>
              <a:rPr lang="it-IT" dirty="0"/>
              <a:t>?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20853E-A575-3319-990F-70E5759DD9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75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Esempio </a:t>
            </a:r>
            <a:r>
              <a:rPr lang="it-IT" dirty="0"/>
              <a:t>n.1: Sofia </a:t>
            </a:r>
            <a:r>
              <a:rPr lang="it-IT" dirty="0" err="1"/>
              <a:t>è </a:t>
            </a:r>
            <a:r>
              <a:rPr lang="it-IT" dirty="0"/>
              <a:t>una ragazza di 17 anni </a:t>
            </a:r>
            <a:r>
              <a:rPr lang="it-IT" dirty="0" err="1"/>
              <a:t>che frequenta </a:t>
            </a:r>
            <a:r>
              <a:rPr lang="it-IT" dirty="0"/>
              <a:t>la palestra per </a:t>
            </a:r>
            <a:r>
              <a:rPr lang="it-IT" dirty="0" err="1"/>
              <a:t>cui </a:t>
            </a:r>
            <a:r>
              <a:rPr lang="it-IT" dirty="0"/>
              <a:t>lavorate </a:t>
            </a:r>
            <a:r>
              <a:rPr lang="it-IT" dirty="0" err="1"/>
              <a:t>attualmente</a:t>
            </a:r>
            <a:r>
              <a:rPr lang="it-IT" dirty="0"/>
              <a:t>. </a:t>
            </a:r>
            <a:r>
              <a:rPr lang="it-IT" dirty="0" err="1"/>
              <a:t>È visibilmente sottopeso</a:t>
            </a:r>
            <a:r>
              <a:rPr lang="it-IT" dirty="0"/>
              <a:t>, </a:t>
            </a:r>
            <a:r>
              <a:rPr lang="it-IT" dirty="0" err="1"/>
              <a:t>si </a:t>
            </a:r>
            <a:r>
              <a:rPr lang="it-IT" dirty="0"/>
              <a:t>allena </a:t>
            </a:r>
            <a:r>
              <a:rPr lang="it-IT" dirty="0" err="1"/>
              <a:t>tutti i </a:t>
            </a:r>
            <a:r>
              <a:rPr lang="it-IT" dirty="0"/>
              <a:t>giorni della settimana (e </a:t>
            </a:r>
            <a:r>
              <a:rPr lang="it-IT" dirty="0" err="1"/>
              <a:t>forse anche </a:t>
            </a:r>
            <a:r>
              <a:rPr lang="it-IT" dirty="0"/>
              <a:t>nei fine settimana) e sembra </a:t>
            </a:r>
            <a:r>
              <a:rPr lang="it-IT" dirty="0" err="1"/>
              <a:t>molto determinata </a:t>
            </a:r>
            <a:r>
              <a:rPr lang="it-IT" dirty="0"/>
              <a:t>e </a:t>
            </a:r>
            <a:r>
              <a:rPr lang="it-IT" dirty="0" err="1"/>
              <a:t>impegnata</a:t>
            </a:r>
            <a:r>
              <a:rPr lang="it-IT" dirty="0"/>
              <a:t>, </a:t>
            </a:r>
            <a:r>
              <a:rPr lang="it-IT" dirty="0" err="1"/>
              <a:t>trascorrendo la maggior parte </a:t>
            </a:r>
            <a:r>
              <a:rPr lang="it-IT" dirty="0"/>
              <a:t>del tempo sul </a:t>
            </a:r>
            <a:r>
              <a:rPr lang="it-IT" dirty="0" err="1"/>
              <a:t>tapis roulant</a:t>
            </a:r>
            <a:r>
              <a:rPr lang="it-IT" dirty="0"/>
              <a:t>. </a:t>
            </a:r>
            <a:r>
              <a:rPr lang="it-IT" dirty="0" err="1"/>
              <a:t>La sua </a:t>
            </a:r>
            <a:r>
              <a:rPr lang="it-IT" dirty="0"/>
              <a:t>famiglia </a:t>
            </a:r>
            <a:r>
              <a:rPr lang="it-IT" dirty="0" err="1"/>
              <a:t>è preoccupata ma impotente</a:t>
            </a:r>
            <a:r>
              <a:rPr lang="it-IT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Esempio </a:t>
            </a:r>
            <a:r>
              <a:rPr lang="it-IT" dirty="0"/>
              <a:t>n.2: il massimo </a:t>
            </a:r>
            <a:r>
              <a:rPr lang="it-IT" dirty="0" err="1"/>
              <a:t>è </a:t>
            </a:r>
            <a:r>
              <a:rPr lang="it-IT" dirty="0"/>
              <a:t>21, 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Cosa hanno in comune questi due casi?</a:t>
            </a:r>
          </a:p>
          <a:p>
            <a:r>
              <a:rPr lang="en-US" dirty="0"/>
              <a:t>Corpi diversi, ma modelli simili. In entrambi i casi, l'identità è tutta appesa al corpo.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Non dobbiamo cercare solo gli estremi. I segnali più pericolosi sono spesso i più lievi e costanti.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differenza tra salute e ossessione è sottile. Quando il cibo diventa un pensiero fisso, c'è qualcosa che non va.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L'addestramento deve essere una risorsa, non una gabbia. Quando non si riesce a stare fermi, è un segnale importante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Molti ragazzi si pesano più volte al giorno. Se il numero cambia, cambia anche l'umore. Questo è un segno da ricercare.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Siete in una posizione unica per influenzare il modo in cui i giovani percepiscono il loro corpo e si avvicinano al fitness e all'esercizio fisico.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 segnali da soli non sono sufficienti per fare una diagnosi. Tuttavia, tutti indicano che c'è qualcosa che merita attenzione.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In qualità di professionisti del fitness, riconoscere i primi segnali di disagio dell'immagine corporea può aiutare a prevenire lo sviluppo di disturbi più gravi. Alcuni segnali di allarme da tenere d'occhio sono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Ossessione per il peso, le calorie o la durata dell'esercizio.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Eccessivo controllo dello specchio o insoddisfazione nonostante i progressi.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Evitare le attività sociali a causa delle preoccupazioni per il corpo.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Cambiamenti drastici nelle abitudini alimentari o nell'intensità dell'allenamento.</a:t>
            </a:r>
          </a:p>
          <a:p>
            <a:r>
              <a:rPr lang="en-US" dirty="0"/>
              <a:t>Se si notano questi comportamenti in un giovane cliente, è essenziale affrontare la situazione con attenzione e incoraggiare un supporto professionale quando necessario.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F69C5-CA19-87E1-4777-589B854A6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C62BD9A-8D1C-724F-4580-A7128209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ECA33B3-E0E2-F6A9-C1DB-32153D6CC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F247187-4C64-2405-92D6-12EB0812FA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821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3E2D6-23C2-C8FA-60A5-F071CA5B9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6A6DD2A-C524-C1E6-6C5F-E85FF4405C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7A67BB9-0CC6-12F3-8707-FBB20FD47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9EF308C-DDEE-9D21-E4E6-553BEC556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50747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Gli adolescenti con disturbi dell'immagine corporea spesso provano sentimenti di vergogna e segretezza nei confronti della loro condizione. </a:t>
            </a:r>
          </a:p>
          <a:p>
            <a:pPr>
              <a:buNone/>
            </a:pPr>
            <a:r>
              <a:rPr lang="en-US" dirty="0"/>
              <a:t>Stabilire un ambiente non giudicante, empatico e solidale è fondamentale. </a:t>
            </a:r>
          </a:p>
          <a:p>
            <a:pPr>
              <a:buNone/>
            </a:pPr>
            <a:r>
              <a:rPr lang="en-US" dirty="0"/>
              <a:t>L'ascolto attivo e la convalida dei loro sentimenti possono contribuire a creare fiducia e a incoraggiarli ad aprirsi sulle loro difficoltà.</a:t>
            </a:r>
          </a:p>
          <a:p>
            <a:r>
              <a:rPr lang="en-US" dirty="0"/>
              <a:t>È importante fornire uno spazio sicuro in cui si sentano ascoltati e compresi. </a:t>
            </a:r>
          </a:p>
          <a:p>
            <a:r>
              <a:rPr lang="en-US" dirty="0"/>
              <a:t>Evitare commenti sprezzanti e porre invece domande aperte può facilitare il dialogo. </a:t>
            </a:r>
          </a:p>
          <a:p>
            <a:r>
              <a:rPr lang="en-US" dirty="0"/>
              <a:t>Incoraggiare gli adolescenti a esprimere i loro pensieri attraverso un diario o attività creative può anche aiutarli ad articolare le loro difficoltà in modo non conflittuale.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Gli adolescenti con disturbi dell'immagine corporea spesso provano sentimenti di vergogna e segretezza nei confronti della loro condizione. </a:t>
            </a:r>
          </a:p>
          <a:p>
            <a:pPr>
              <a:buNone/>
            </a:pPr>
            <a:r>
              <a:rPr lang="en-US" dirty="0"/>
              <a:t>Stabilire un ambiente non giudicante, empatico e solidale è fondamentale. </a:t>
            </a:r>
          </a:p>
          <a:p>
            <a:pPr>
              <a:buNone/>
            </a:pPr>
            <a:r>
              <a:rPr lang="en-US" dirty="0"/>
              <a:t>L'ascolto attivo e la convalida dei loro sentimenti possono contribuire a creare fiducia e a incoraggiarli ad aprirsi sulle loro difficoltà.</a:t>
            </a:r>
          </a:p>
          <a:p>
            <a:r>
              <a:rPr lang="en-US" dirty="0"/>
              <a:t>È importante fornire uno spazio sicuro in cui si sentano ascoltati e compresi. </a:t>
            </a:r>
          </a:p>
          <a:p>
            <a:r>
              <a:rPr lang="en-US" dirty="0"/>
              <a:t>Evitare commenti sprezzanti e porre invece domande aperte può facilitare il dialogo. </a:t>
            </a:r>
          </a:p>
          <a:p>
            <a:r>
              <a:rPr lang="en-US" dirty="0"/>
              <a:t>Incoraggiare gli adolescenti a esprimere i loro pensieri attraverso un diario o attività creative può anche aiutarli ad articolare le loro difficoltà in modo non conflittuale.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Criticare le abitudini alimentari, le routine di esercizio o le preoccupazioni relative all'immagine corporea di un giovane può rafforzare il senso di inadeguatezza e la resistenza all'aiuto. Concentratevi invece sull'esprimere preoccupazione per il loro benessere e sull'offrire sostegno in modo compassionevole.</a:t>
            </a:r>
          </a:p>
          <a:p>
            <a:r>
              <a:rPr lang="en-US" dirty="0"/>
              <a:t>Invece di dire "Non dovresti morire di fame" o "Stai bene", provate frasi come "Ho notato che ultimamente sembri molto stressato per il tuo corpo. Sono qui per sostenerti". </a:t>
            </a:r>
          </a:p>
          <a:p>
            <a:r>
              <a:rPr lang="en-US" dirty="0"/>
              <a:t>Riconoscere le loro difficoltà senza giudicarle aiuta a costruire le basi per la fiducia e la guarigione finale.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Criticare le abitudini alimentari, le routine di esercizio o le preoccupazioni relative all'immagine corporea di un giovane può rafforzare il senso di inadeguatezza e la resistenza all'aiuto. Concentratevi invece sull'esprimere preoccupazione per il loro benessere e sull'offrire sostegno in modo compassionevole.</a:t>
            </a:r>
          </a:p>
          <a:p>
            <a:r>
              <a:rPr lang="en-US" dirty="0"/>
              <a:t>Invece di dire "Non dovresti morire di fame" o "Stai bene", provate frasi come "Ho notato che ultimamente sembri molto stressato per il tuo corpo. Sono qui per sostenerti". </a:t>
            </a:r>
          </a:p>
          <a:p>
            <a:r>
              <a:rPr lang="en-US" dirty="0"/>
              <a:t>Riconoscere le loro difficoltà senza giudicarle aiuta a costruire le basi per la fiducia e la guarigione finale.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Fornire informazioni accurate sulle conseguenze fisiche e mentali dell'anoressia e della </a:t>
            </a:r>
            <a:r>
              <a:rPr lang="en-US" dirty="0" err="1"/>
              <a:t>vigoressia </a:t>
            </a:r>
            <a:r>
              <a:rPr lang="en-US" dirty="0"/>
              <a:t>può essere utile, ma deve essere fatto con attenzione. </a:t>
            </a:r>
          </a:p>
          <a:p>
            <a:pPr>
              <a:buNone/>
            </a:pPr>
            <a:r>
              <a:rPr lang="en-US" dirty="0"/>
              <a:t>Se un adolescente viene sopraffatto dai fatti, può essere indotto a ritirarsi. L'uso di discussioni dolci e adatte all'età e di esempi di vita reale può rendere le informazioni più comprensibili.</a:t>
            </a:r>
          </a:p>
          <a:p>
            <a:r>
              <a:rPr lang="en-US" dirty="0"/>
              <a:t>L'utilizzo di approcci interattivi e coinvolgenti, come la discussione di storie di successo reali di recupero o l'utilizzo di esercizi di alfabetizzazione mediatica per decostruire i messaggi nocivi della società, può rendere l'educazione più incisiva. </a:t>
            </a:r>
          </a:p>
          <a:p>
            <a:r>
              <a:rPr lang="en-US" dirty="0"/>
              <a:t>Anche i gruppi di sostegno tra pari o i programmi di mentorship possono offrire spunti di riflessione che incoraggiano l'auto-riflessione e il cambiamento.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Fornire informazioni accurate sulle conseguenze fisiche e mentali dell'anoressia e della </a:t>
            </a:r>
            <a:r>
              <a:rPr lang="en-US" dirty="0" err="1"/>
              <a:t>vigoressia </a:t>
            </a:r>
            <a:r>
              <a:rPr lang="en-US" dirty="0"/>
              <a:t>può essere utile, ma deve essere fatto con attenzione. </a:t>
            </a:r>
          </a:p>
          <a:p>
            <a:pPr>
              <a:buNone/>
            </a:pPr>
            <a:r>
              <a:rPr lang="en-US" dirty="0"/>
              <a:t>Se l'adolescente viene sommerso di fatti, può ritirarsi. </a:t>
            </a:r>
          </a:p>
          <a:p>
            <a:pPr>
              <a:buNone/>
            </a:pPr>
            <a:r>
              <a:rPr lang="en-US" dirty="0"/>
              <a:t>L'uso di discussioni dolci e adatte all'età e di esempi di vita reale può rendere le informazioni più comprensibili.</a:t>
            </a:r>
          </a:p>
          <a:p>
            <a:r>
              <a:rPr lang="en-US" dirty="0"/>
              <a:t>L'utilizzo di approcci interattivi e coinvolgenti, come la discussione di storie di successo reali di recupero o l'utilizzo di esercizi di alfabetizzazione mediatica per decostruire i messaggi nocivi della società, può rendere l'educazione più incisiva. </a:t>
            </a:r>
          </a:p>
          <a:p>
            <a:r>
              <a:rPr lang="en-US" dirty="0"/>
              <a:t>Anche i gruppi di sostegno tra pari o i programmi di mentorship possono offrire spunti di riflessione che incoraggiano l'auto-riflessione e il cambiamento.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I disturbi dell'immagine corporea richiedono spesso un intervento professionale, che comprende la terapia, il monitoraggio medico e talvolta i farmaci. </a:t>
            </a:r>
          </a:p>
          <a:p>
            <a:pPr>
              <a:buNone/>
            </a:pPr>
            <a:r>
              <a:rPr lang="en-US" dirty="0"/>
              <a:t>È essenziale incoraggiare l'individuo a cercare aiuto presso uno psicologo, uno psichiatra o un nutrizionista specializzato in disturbi alimentari. </a:t>
            </a:r>
          </a:p>
          <a:p>
            <a:pPr>
              <a:buNone/>
            </a:pPr>
            <a:r>
              <a:rPr lang="en-US" dirty="0"/>
              <a:t>Inquadrare la terapia come un mezzo di autocura piuttosto che come una punizione può ridurre la resistenza.</a:t>
            </a:r>
          </a:p>
          <a:p>
            <a:r>
              <a:rPr lang="en-US" dirty="0"/>
              <a:t>Diversi approcci terapeutici, come la terapia cognitivo-comportamentale (CBT), la terapia dell'accettazione e dell'impegno (ACT) e la terapia basata sulla famiglia (FBT), si sono dimostrati efficaci nel trattamento dei disturbi dell'immagine corporea. </a:t>
            </a:r>
          </a:p>
          <a:p>
            <a:r>
              <a:rPr lang="en-US" dirty="0"/>
              <a:t>Educare gli adolescenti sui benefici di queste terapie e permettere loro di essere coinvolti nella scelta del percorso di cura può aumentare la loro disponibilità a partecipare.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Quindi, prima di </a:t>
            </a:r>
            <a:r>
              <a:rPr lang="it-IT" dirty="0" err="1"/>
              <a:t>tutto</a:t>
            </a:r>
            <a:r>
              <a:rPr lang="it-IT" dirty="0"/>
              <a:t>, </a:t>
            </a:r>
            <a:r>
              <a:rPr lang="it-IT" dirty="0" err="1"/>
              <a:t>cos'è l'</a:t>
            </a:r>
            <a:r>
              <a:rPr lang="it-IT" dirty="0"/>
              <a:t>immagine corporea?</a:t>
            </a:r>
          </a:p>
          <a:p>
            <a:r>
              <a:rPr lang="it-IT" dirty="0"/>
              <a:t>GIRO DI DEFINIZIONI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I familiari, gli insegnanti e gli amici più stretti svolgono un ruolo fondamentale nel sostenere il recupero di un giovane. </a:t>
            </a:r>
          </a:p>
          <a:p>
            <a:pPr>
              <a:buNone/>
            </a:pPr>
            <a:r>
              <a:rPr lang="en-US" dirty="0"/>
              <a:t>Educare le persone sul disturbo e insegnare loro come fornire un rinforzo positivo senza consentire comportamenti dannosi può creare un forte sistema di supporto.</a:t>
            </a:r>
          </a:p>
          <a:p>
            <a:r>
              <a:rPr lang="en-US" dirty="0"/>
              <a:t>I genitori e gli assistenti possono trarre beneficio da una consulenza familiare o da gruppi di sostegno per imparare ad affrontare le conversazioni sull'immagine corporea senza rafforzare i modelli negativi. </a:t>
            </a:r>
          </a:p>
          <a:p>
            <a:r>
              <a:rPr lang="en-US" dirty="0"/>
              <a:t>Le scuole possono anche implementare programmi che promuovono l'autostima e la positività del corpo per creare un ambiente di sostegno per tutti gli studenti.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Spostare l'attenzione dall'immagine del corpo al benessere generale può essere utile. Incoraggiare abitudini alimentari equilibrate e un esercizio fisico moderato come modi per mantenere la salute, piuttosto che per raggiungere un fisico idealizzato, aiuta a ridurre la pressione a conformarsi a standard corporei irrealistici.</a:t>
            </a:r>
          </a:p>
          <a:p>
            <a:r>
              <a:rPr lang="en-US" dirty="0"/>
              <a:t>I professionisti della salute e i tutor dovrebbero enfatizzare l'alimentazione intuitiva, che incoraggia le persone ad ascoltare i segnali di fame e sazietà del proprio corpo. L'esercizio fisico deve essere inteso come un modo per migliorare la forza, la flessibilità e il benessere mentale, piuttosto che come un mezzo per modificare l'aspetto. Fornire piani di pasto e routine di allenamento strutturati ma flessibili può aiutare le persone che si stanno riprendendo dai disturbi dell'immagine corporea a ritrovare un senso di normalità e controllo.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I social media e le norme sociali contribuiscono in modo significativo ai disturbi dell'immagine corporea. </a:t>
            </a:r>
          </a:p>
          <a:p>
            <a:pPr>
              <a:buNone/>
            </a:pPr>
            <a:r>
              <a:rPr lang="en-US" dirty="0"/>
              <a:t>Aiutare gli adolescenti ad analizzare criticamente e a mettere in discussione queste influenze può aiutarli a sviluppare una percezione di sé più sana. </a:t>
            </a:r>
          </a:p>
          <a:p>
            <a:pPr>
              <a:buNone/>
            </a:pPr>
            <a:r>
              <a:rPr lang="en-US" dirty="0"/>
              <a:t>Anche incoraggiare una visione diversa e realistica dei tipi di corpo attraverso l'esposizione a modelli di ruolo positivi può essere efficace.</a:t>
            </a:r>
          </a:p>
          <a:p>
            <a:r>
              <a:rPr lang="en-US" dirty="0"/>
              <a:t>L'insegnamento di competenze mediatiche può aiutare gli adolescenti a riconoscere e a sfidare standard di bellezza irrealistici. </a:t>
            </a:r>
          </a:p>
          <a:p>
            <a:r>
              <a:rPr lang="en-US" dirty="0"/>
              <a:t>Incoraggiare le pause sui social media o curare i feed per includere contenuti diversi e positivi per il corpo può ridurre l'esposizione a paragoni dannosi. </a:t>
            </a:r>
          </a:p>
          <a:p>
            <a:r>
              <a:rPr lang="en-US" dirty="0"/>
              <a:t>Le scuole e le organizzazioni possono attuare campagne che celebrano la diversità dei corpi e che educano i giovani sui pericoli delle immagini alterate digitalmente.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Quando si affrontano i problemi dell'immagine corporea con i giovani, è essenziale usare un linguaggio sensibile, non giudicante e di sostegno. Alcune strategie chiave includono: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Usare un linguaggio neutro:</a:t>
            </a:r>
            <a:r>
              <a:rPr lang="en-US" dirty="0"/>
              <a:t> Evitate di commentare il peso, le dimensioni o l'aspetto. Concentratevi invece su forza, salute e prestazioni.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Incoraggiare la motivazione intrinseca:</a:t>
            </a:r>
            <a:r>
              <a:rPr lang="en-US" dirty="0"/>
              <a:t> Spostare l'attenzione dagli obiettivi estetici ai benefici funzionali, come il miglioramento della resistenza, dei livelli di energia e del benessere mentale.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Ascoltare attivamente:</a:t>
            </a:r>
            <a:r>
              <a:rPr lang="en-US" dirty="0"/>
              <a:t> Se un cliente esprime preoccupazioni sul proprio corpo, convalidare i suoi sentimenti senza rafforzare le convinzioni negative.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Rassicurare:</a:t>
            </a:r>
            <a:r>
              <a:rPr lang="en-US" dirty="0"/>
              <a:t> Ricordate loro che i corpi sono di tutte le forme e dimensioni e che la salute non è determinata solo dal peso o dall'aspetto.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56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L'immagine corporea si riferisce a come gli individui </a:t>
            </a:r>
            <a:r>
              <a:rPr lang="en-US" b="1" dirty="0"/>
              <a:t>percepiscono, pensano e sentono </a:t>
            </a:r>
            <a:r>
              <a:rPr lang="en-US" dirty="0"/>
              <a:t>il proprio corpo. </a:t>
            </a:r>
          </a:p>
          <a:p>
            <a:pPr>
              <a:buNone/>
            </a:pPr>
            <a:r>
              <a:rPr lang="en-US" dirty="0"/>
              <a:t>Quindi, in un certo senso, è come ci si vede quando ci si guarda allo specchio o ci si immagina nella propria mente.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5A406-DB3A-CC0E-A649-B0BB5F6AC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F9BC4A8-BF8E-9A2A-75C5-08B9FAF00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B22401-55E5-FC6A-8AC5-EAC77BBB5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8F90C47-C0EA-DA8F-540C-5ED64DBDA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54515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5DC9F-1D60-D928-AE98-F6C6F8CB0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9782C3-4EA0-D7B7-F619-CD45DAD7BA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6ABB1A-2AF1-FDA3-F735-ACF7C63DDB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D95FA13-1BFD-DCE1-64B1-5BA0BE2FF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266461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È strettamente correlata </a:t>
            </a:r>
            <a:r>
              <a:rPr lang="it-IT" dirty="0"/>
              <a:t>all'</a:t>
            </a:r>
            <a:r>
              <a:rPr lang="it-IT" dirty="0" err="1"/>
              <a:t>autostima</a:t>
            </a:r>
            <a:r>
              <a:rPr lang="it-IT" dirty="0"/>
              <a:t>, </a:t>
            </a:r>
            <a:r>
              <a:rPr lang="it-IT" dirty="0" err="1"/>
              <a:t>in quanto la stima del </a:t>
            </a:r>
            <a:r>
              <a:rPr lang="it-IT" dirty="0"/>
              <a:t>corpo </a:t>
            </a:r>
            <a:r>
              <a:rPr lang="it-IT" dirty="0" err="1"/>
              <a:t>è inclusa </a:t>
            </a:r>
            <a:r>
              <a:rPr lang="it-IT" dirty="0"/>
              <a:t>nel </a:t>
            </a:r>
            <a:r>
              <a:rPr lang="it-IT" dirty="0" err="1"/>
              <a:t>termine ombrello </a:t>
            </a:r>
            <a:r>
              <a:rPr lang="it-IT" dirty="0"/>
              <a:t>dell'</a:t>
            </a:r>
            <a:r>
              <a:rPr lang="it-IT" dirty="0" err="1"/>
              <a:t>autostima </a:t>
            </a:r>
            <a:r>
              <a:rPr lang="it-IT" dirty="0"/>
              <a:t>ed </a:t>
            </a:r>
            <a:r>
              <a:rPr lang="it-IT" dirty="0" err="1"/>
              <a:t>è legata ai pensieri </a:t>
            </a:r>
            <a:r>
              <a:rPr lang="it-IT" dirty="0"/>
              <a:t>e ai sentimenti </a:t>
            </a:r>
            <a:r>
              <a:rPr lang="it-IT" dirty="0" err="1"/>
              <a:t>che </a:t>
            </a:r>
            <a:r>
              <a:rPr lang="it-IT" dirty="0"/>
              <a:t>una </a:t>
            </a:r>
            <a:r>
              <a:rPr lang="it-IT" dirty="0" err="1"/>
              <a:t>persona prova nei confronti del proprio aspetto</a:t>
            </a:r>
            <a:r>
              <a:rPr lang="it-IT" dirty="0"/>
              <a:t>, della propria </a:t>
            </a:r>
            <a:r>
              <a:rPr lang="it-IT" dirty="0" err="1"/>
              <a:t>forma </a:t>
            </a:r>
            <a:r>
              <a:rPr lang="it-IT" dirty="0"/>
              <a:t>o delle proprie dimensioni.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85F60-3DB0-7CC6-6906-FB866D4CC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BC729D7-6F8A-3C5E-CC81-03D021A93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0C0AFDE-9E1D-BA8F-AEF5-C2BA14A88A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CEB980-1851-711C-06F1-DA6C50AF2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7391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 ha un'immagine corporea sana non si allena per punirsi o modificarsi, ma per sentirsi bene. </a:t>
            </a:r>
          </a:p>
          <a:p>
            <a:r>
              <a:rPr lang="en-US" dirty="0"/>
              <a:t>Quando l'allenamento diventa un'ossessione, è un campanello d'allarme.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Un'immagine corporea negativa di noi stessi, con un'immagine corporea ideale irraggiungibile, può portare ai comportamenti sopra descritti.</a:t>
            </a:r>
          </a:p>
          <a:p>
            <a:r>
              <a:rPr lang="en-US" dirty="0"/>
              <a:t>Le ricerche dimostrano che l</a:t>
            </a:r>
            <a:r>
              <a:rPr lang="en-US" b="1" dirty="0"/>
              <a:t>'insoddisfazione corporea </a:t>
            </a:r>
            <a:r>
              <a:rPr lang="en-US" dirty="0"/>
              <a:t>è un fattore predittivo significativo di un'alimentazione disordinata e di problemi di salute mentale, per cui è essenziale che i professionisti dell'attività fisica promuovano la positività corporea e l'accettazione di sé nei loro ambienti di allenamento.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Fare clic per modificare il formato del testo del titolo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Fare clic per modificare il formato del testo di contorno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Secondo livello di contorno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Terzo livello di contorno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Quarto livello di contorno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Quinto livello di contorno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Sesto livello di contorno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Settimo livello di contorno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&lt;data/ora&gt;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0.pn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1.jp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7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10.png"/><Relationship Id="rId9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oolvetica"/>
              </a:rPr>
              <a:t>Come </a:t>
            </a:r>
            <a:r>
              <a:rPr lang="it-IT" dirty="0" err="1">
                <a:latin typeface="Coolvetica"/>
              </a:rPr>
              <a:t>approcciarsi a </a:t>
            </a:r>
            <a:r>
              <a:rPr lang="it-IT" dirty="0">
                <a:latin typeface="Coolvetica"/>
              </a:rPr>
              <a:t>un giovane con un disturbo dell'immagine corporea</a:t>
            </a:r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Negli Stati Uniti, 1-2/100 studenti soffrono di un disturbo alimentare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Solo il 4% delle donne di tutto il mondo si considera bella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In uno studio condotto su oltre 1.200 ragazzi di età compresa tra i 10 e i 17 anni, il 72% ha dichiarato di sentire una forte pressione per essere belli.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L'aumento della pressione sulla bellezza e la diminuzione della fiducia delle ragazze con l'avanzare dell'età sono fenomeni universali.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Un problema complesso per i giovani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Fattori </a:t>
            </a:r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individuali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Autostima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Tratti 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 personalità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Interiorizzazione degli ideali di apparenza e bellezza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Tendenza al confronto con il corpo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Cosa influenza la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Fattori </a:t>
            </a:r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ambientali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Famiglia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Amici e coetanei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Allenatori e mentori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Modelli di ruolo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Media e cultura popolare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Temperamento ansioso o perfezionista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Autostima e senso di efficacia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Esperienze iniziali (commenti, giudizi)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Qualsiasi trauma o presa in giro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Fattori individuali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dei genitori su peso/appetito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Stile educativo (controllante o accettante)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Modelli familiari di cura del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Relazioni disfunzionali = minore autostima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Il peso degli sguardi familiari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tra amici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Condividere foto e selfie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Confronto su prestazioni, misure,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Il gruppo come rinforzo o minaccia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Confronto e competizione tra pari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Immagini filtrate e idealizzate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Influencer del fitness e modelli irraggiungibili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 piace e commenti come misura del valore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Costante "controllo del corpo" e insicurezza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Lo specchio digitale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I social media sono una piattaforma che permette alle persone di diffondere bugie su se stesse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b="0" i="1" u="none" strike="noStrike" dirty="0">
                <a:solidFill>
                  <a:srgbClr val="000000"/>
                </a:solidFill>
                <a:uFillTx/>
                <a:latin typeface="Coolvetica"/>
              </a:rPr>
              <a:t>L.G.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Ragazze: pelle sottile e liscia, curve proporzionate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Ragazzi: muscolarità, forza, assenza di grasso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Pressione diversa, stessi rischi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La bigoressia come disturbo emergente nei maschi!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dirty="0">
                <a:solidFill>
                  <a:srgbClr val="E98E24"/>
                </a:solidFill>
                <a:latin typeface="Coolvetica"/>
              </a:rPr>
              <a:t>Ragazzi e ragazze: Pressione diversa</a:t>
            </a:r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Cambiamenti corporei rapidi, spesso vissuti come "disarmonici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La costruzione dell'identità anche attraverso il corpo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Aumenta il confronto, diminuisce la tolleranza alla frustrazione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Il corpo come "campo di battaglia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Adolescenza: Identità e tempesta corporea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Fare attività fisica fa sempre bene" → non sempre è vero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Sovrapposizione tra salute e aspetto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Estetica venduta come benessere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Nessun dolore, nessun guadagno": una trappola mentale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e dismorfia corporea: Il rischio di un messaggio sbagliato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Come riconoscere un disturbo della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disagio è sotto gli occhi di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tutti</a:t>
            </a:r>
          </a:p>
        </p:txBody>
      </p:sp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Imparare a conoscere l'immagine corporea e a capire come viene influenzata.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Riconoscere, comprendere e sostenere in modo appropriato i giovani che lottano con un disturbo dell'immagine corporea (BI).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Imparare a capire cosa cercare e come ascoltare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Sapere quando e dove indirizzare i ragazzi che hanno bisogno di aiuto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Obiettivi di apprendimento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36F12-098E-8D1E-3497-1F2785A9F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EA2F640-5B9F-4054-7968-091AE331B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15ED29B-656B-3863-83CF-912A6F57FF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FC869B7-C6C5-E866-603C-EFE9A9ADD8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27B6D4-7BEA-61D8-D047-F66D19B08FE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F0DAF33-1003-2CEB-8A58-F21ECEA7390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BC204AF3-B713-02E7-46CE-AC2AB060754D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Come riconoscere un disturbo della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A8A4C3A-ED98-FEFE-B673-18F8BB09A1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pic>
        <p:nvPicPr>
          <p:cNvPr id="7" name="Immagine 6" descr="Immagine che contiene persona, cielo, Viso umano, Fast food&#10;&#10;Il contenuto generato dall'IA potrebbe non essere corretto.">
            <a:extLst>
              <a:ext uri="{FF2B5EF4-FFF2-40B4-BE49-F238E27FC236}">
                <a16:creationId xmlns:a16="http://schemas.microsoft.com/office/drawing/2014/main" id="{6797FE07-CBFE-F04D-AAD0-0C9A3751C4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468" y="802314"/>
            <a:ext cx="2755929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2587EFE4-3766-55DD-1E65-2CD250A0470C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disagio è sotto gli occhi di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tutti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8BC0F004-FB04-AD2B-7214-DB3A8C2C7178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anni, visibilmente sottopeso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Allenamento quotidiano, senza carboidrati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orgoglio: "Sono determinata".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Famiglia preoccupata ma impotente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53658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E827011-6995-D4C2-E5D4-71B33E9B3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disagio è sotto gli occhi di tutti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anni, visibilmente sottopeso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Allenamento quotidiano, senza carboidrati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orgoglio: "Sono determinata".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Famiglia preoccupata ma impotente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muscolo diventa una prigione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anni, trascorre ore in palestra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Mangiare solo "pulito", contare le proteine e le kcal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 integratori e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anabolizzanti 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"leggeri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si sente mai abbastanza vecchio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Come riconoscere un disturbo della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2" name="Immagine 1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949D83A-BC83-EDE4-3A09-714CE1564E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36D9925-250E-E2B6-12D1-44815FB5C19B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oolvetica"/>
              </a:rPr>
              <a:t>Sofia</a:t>
            </a:r>
            <a:endParaRPr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Immagine 6" descr="Immagine che contiene persona, cielo, Viso umano, Fast food&#10;&#10;Il contenuto generato dall'IA potrebbe non essere corretto.">
            <a:extLst>
              <a:ext uri="{FF2B5EF4-FFF2-40B4-BE49-F238E27FC236}">
                <a16:creationId xmlns:a16="http://schemas.microsoft.com/office/drawing/2014/main" id="{C4B06CE1-0BAB-D797-9368-1EB60D019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7793" y="810726"/>
            <a:ext cx="2755929" cy="3505200"/>
          </a:xfrm>
          <a:prstGeom prst="rect">
            <a:avLst/>
          </a:prstGeom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muscolo diventa una prigione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anni, trascorre ore in palestra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Mangia solo cibo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sano", conta le proteine e le calorie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 integratori e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anabolizzanti 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"leggeri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si sente mai abbastanza forte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2" name="Immagine 1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1F1EDC52-1AEB-905F-9934-69577FDAE7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Controllo ossessivo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Usare il corpo per regolare le emozioni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Bassa autostima mascherata da determinazione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Identità appesa al peso/alla performance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Dietro l'apparenza, la stessa dinamica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Clienti apparentemente "normali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Formazione rigorosa ma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sana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Dieta controllata, ma "senza eccessi".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Comportamenti sottili e meno visibili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Un disagio silenzioso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734549" y="1474696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"Mangio solo cibi sani" → ortoressia?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"Non posso imbrogliare, mi sento in colpa".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i momenti sociali con il cibo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Senso di colpa dopo un pasto "fuori controllo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Ossessioni mascherate da disciplina</a:t>
            </a:r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Formazione anche in presenza di febbre o dolore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Rabbia o ansia se si salta un giorno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Pianificazione ossessiva delle sessioni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Compensare le abbuffate o i "lapsus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l'attività fisica diventa compulsiva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38" y="2308509"/>
            <a:ext cx="2183193" cy="205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457199" y="1086957"/>
            <a:ext cx="7111043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ossessivo del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Misurazioni frequenti (peso, circonferenze)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davanti allo specchio o selfie in palestra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Oscillazioni emotive legate ai dati numerici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Specchio, bilancia, misura: un controllo continuo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435678" y="1751488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App per il conteggio delle calorie, dei passi e dei grassi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Smartwatch e fitness indossabile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Tendenza a perdere flessibilità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Monitoraggio come sicurezza → ansia se salta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App, smartwatch, ecc.: quando il monitoraggio diventa un'ossessione</a:t>
            </a:r>
          </a:p>
        </p:txBody>
      </p:sp>
      <p:pic>
        <p:nvPicPr>
          <p:cNvPr id="3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01F24E4A-73D6-D878-835B-C9BC60341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092" y="1085424"/>
            <a:ext cx="3893788" cy="223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312654" y="1629555"/>
            <a:ext cx="7641745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Alcuni si coprono, evitano lo specchio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Altri ostentano il proprio corpo: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iperinvestimento 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narcisistico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 entrambi i casi, il corpo è centrale per l'autostima.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390143" y="49847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Vergogna o eccesso di investimenti? Due facce dello stesso disagio</a:t>
            </a:r>
          </a:p>
        </p:txBody>
      </p:sp>
      <p:pic>
        <p:nvPicPr>
          <p:cNvPr id="3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5BB3BA67-25C8-26FF-573A-DD55A80D58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7215767" y="3095973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43620" y="802314"/>
            <a:ext cx="67335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Avete un contatto diretto con questi giovani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Spesso si costruisce un rapporto di fiducia e di ascolto con il cliente.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Siete osservatori privilegiati di comportamenti e cambiamenti, anche se precoci.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Non si cercano "malattie vere e proprie" (non è necessaria una diagnosi per intervenire), ma situazioni in cui l'apparente cura del corpo diventa un modo per nascondere fragilità più profonde.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77880" y="161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Perché proprio tu?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677880" y="1380714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Confronti continui tra organismi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Competizione sui risultati estetici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Gli influencer come misura ideale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Sempre in competizione con gli altri (e con se stessi)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274320" y="1086957"/>
            <a:ext cx="669869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Giorni buoni/cattivi in base al numero della scala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Reattività emotiva ai commenti ("Hai perso peso!", "Sei più grande")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Senso di colpa post-mangiare o intensa gratificazione da allenamento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Oscillazioni emotive legate al corpo</a:t>
            </a:r>
          </a:p>
        </p:txBody>
      </p:sp>
      <p:pic>
        <p:nvPicPr>
          <p:cNvPr id="3" name="Picture 2" descr="Choosing mood of day concept. Young female cartoon character standing with  various emotions masks choosing right for moment vector illustration  13772004 Vector Art at Vecteezy">
            <a:extLst>
              <a:ext uri="{FF2B5EF4-FFF2-40B4-BE49-F238E27FC236}">
                <a16:creationId xmlns:a16="http://schemas.microsoft.com/office/drawing/2014/main" id="{6D7B868D-3AAD-E2EF-BB7C-8557E11C4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3" t="5542" r="17794" b="3039"/>
          <a:stretch/>
        </p:blipFill>
        <p:spPr bwMode="auto">
          <a:xfrm>
            <a:off x="6840398" y="1361376"/>
            <a:ext cx="2965907" cy="283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40" y="1892361"/>
            <a:ext cx="4094741" cy="301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Alcuni abbandonano: evitano la formazione, si vergognano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Altri aumentano: sovrallenamento, isolamento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Cambiamenti improvvisi nel comportamento sportivo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Abbandono o eccessivo coinvolgimento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559" y="1231076"/>
            <a:ext cx="4034127" cy="251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rigido sul cibo e sul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Emozioni negative legate all'aspetto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L'allenamento è visto come un obbligo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Perdita della spontaneità e della vita sociale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Confronto e giudizio costanti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 breve: Segnali da cogliere al volo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7" y="1564314"/>
            <a:ext cx="756851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Relazione continua e non giudicante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Accesso privilegiato alle dinamiche quotidiane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Possibilità di cogliere i segnali precoci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sostituisce il clinico, ma può essere un ponte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1139040" y="448051"/>
            <a:ext cx="732282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Il ruolo del </a:t>
            </a:r>
            <a:r>
              <a:rPr lang="en-US" sz="2800" b="0" u="none" strike="noStrike" dirty="0" err="1">
                <a:solidFill>
                  <a:srgbClr val="E98E24"/>
                </a:solidFill>
                <a:uFillTx/>
                <a:latin typeface="Coolvetica"/>
              </a:rPr>
              <a:t>professionista dell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'attività fisica: Allenatore o osservatore privilegiato?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Rigidità o rifiuto di esercizi specifici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Ossessione per i risultati estetici e la durata dell'esercizio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Frasi come: "Non voglio diventare grande", "Devo definire me stesso".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Forti reazioni emotive a piccoli cambiamenti fisici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Comportamenti da osservare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46353" y="2523987"/>
            <a:ext cx="1885527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438" y="246038"/>
            <a:ext cx="1917123" cy="191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Il cibo: amico o nemico?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Pausa pranzo saltata o estremamente controllata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Diete 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autogestite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" 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 restrittive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Ossessione per le calorie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colpevoli sul cibo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Rifiuto di mangiare in gruppo o dopo l'allenamento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Controllo del comportamento alimentare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Ossessione per i selfie e il fisico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Account "fitness" con messaggi estremi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Emersione del "prima e dopo"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Linguaggio tossico sotto forma di motivazione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293108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cercare nei social media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711262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Irritabilità, perfezionismo, autocritica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Oscillazioni dell'autostima legate al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Difficoltà a gestire la frustrazione o le cadute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Sensazione di "non essere all'altezza" se non si migliora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Bandiere rosse psicologiche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D48C0-18BD-1982-E9AB-66DE0F8D7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AF4B234-AEC7-6BF1-7A91-4D65BC2653F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90F1F75-ABD0-321A-47C2-CDE3238416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FB90D6C-08E1-F642-1692-A6CACA11C3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559564A-D6DE-C086-D0A0-40F9A3507C6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1316DD9-43B6-321C-5E4E-40761E093E3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0E5CEAF-329B-8236-E627-587D8D0277DE}"/>
              </a:ext>
            </a:extLst>
          </p:cNvPr>
          <p:cNvSpPr txBox="1"/>
          <p:nvPr/>
        </p:nvSpPr>
        <p:spPr>
          <a:xfrm>
            <a:off x="1858290" y="2149669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269EEEE-DD07-9340-8DC0-F58E068C8A46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42572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536289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Ossessione per il fitness ≠ benessere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L'allenamento e la dieta possono essere utilizzati come controllo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 segnali di pericolo non sono sempre visibili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Non si tratta solo di "estetica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".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E21BB-0A16-620A-F6B7-53F0B1965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47C8FA4-CE89-18F6-AC5F-3B443B11261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87686A7-1FAC-F283-8369-E914475E477E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C83AA0-204A-FBBF-5D8E-6A845892A75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8B7BD35-3373-F54F-A60A-B671447B1FE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CAA92A8-FEE8-119C-1DDD-17EAD0C9AC7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71BBC4-1AE5-5833-6410-21624D1C3CBE}"/>
              </a:ext>
            </a:extLst>
          </p:cNvPr>
          <p:cNvSpPr txBox="1"/>
          <p:nvPr/>
        </p:nvSpPr>
        <p:spPr>
          <a:xfrm>
            <a:off x="1858290" y="2149669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904E2A50-2F01-D9E6-18D6-081E1BDAE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4083D4CA-4CC5-8663-F5B1-0F7E3F278730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0396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Stabilire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non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giudicante ed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empatico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Ascolto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attivo: convalidare 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emozioni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difficoltà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Utilizzate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domande aperte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evitate il confronto diretto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Incoraggiare 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'espressione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sé attraverso il diario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gli sfoghi creativi.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Stabilire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non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giudicante ed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empatico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Ascolto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attivo: convalidare 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emozioni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difficoltà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Utilizzate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domande aperte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evitate il confronto diretto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Incoraggiare 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'espressione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sé attraverso il diario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gli sfoghi creativi.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Le critiche rafforzano la vergogna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la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all'aiuto.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Evitare commenti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sul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cibo, 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esercizio fisico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aspetto fisico.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Esprimere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preoccupazione attraverso un linguaggio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sostegno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Esempi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Invece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dovresti morire di fame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→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Ho notato che sei stressato per il tuo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Sono qui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".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Le critiche rafforzano la vergogna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la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all'aiuto.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Evitare commenti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sul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cibo, 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esercizio fisico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aspetto fisico.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Esprimere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preoccupazione attraverso un linguaggio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sostegno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Esempi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Invece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dovresti morire di fame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→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Ho notato che sei stressato per il tuo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Sono qui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".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Fornire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informazioni accurate e adeguate all'età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Evitate i fatti troppo evidenti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utilizzate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 relativi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Discutere l'influenza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dei media e gli standard corporei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realistici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Coinvolgere attraverso metodi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interattivi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modelli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ruolo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Fornire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informazioni accurate e adeguate all'età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Evitate i fatti troppo evidenti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utilizzate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 relativi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Discutere l'influenza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dei media e gli standard corporei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realistici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Coinvolgere attraverso metodi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interattivi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modelli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ruolo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La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 di sé,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come punizione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cognitivo-comportamentale (CBT),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dell'accettazione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dell'impegno (ACT),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basata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sulla famiglia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Monitoraggio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consulenza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nutrizionale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Offrire scelte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assistenza 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aumentare la disponibilità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La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 di sé,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come punizione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cognitivo-comportamentale (CBT),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dell'accettazione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dell'impegno (ACT),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basata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sulla famiglia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Monitoraggio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consulenza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nutrizionale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Offrire scelte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assistenza 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aumentare la disponibilità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Che cos'è l'immagine corporea?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Educare le famiglie sui disturbi dell'immagine corporea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Insegnare il rinforzo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 abilitare i comportamenti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Incoraggiare i programmi scolastici che promuovono la positività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Gruppi di sostegno 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genitori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assistenti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Educare le famiglie sui disturbi dell'immagine corporea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Insegnare il rinforzo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 abilitare i comportamenti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Incoraggiare i programmi scolastici che promuovono la positività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Gruppi di sostegno per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genitori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assistenti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Spostare l'attenzione dall'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aspetto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benessere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generale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un'alimentazione equilibrata senza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regole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 l'esercizio fisico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salute e il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divertimento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per l'estetica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l'alimentazione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segnali di fame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sazietà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Spostare l'attenzione dall'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aspetto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benessere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generale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un'alimentazione equilibrata senza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regole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 l'esercizio fisico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salute e il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divertimento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per l'estetica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l'alimentazione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segnali di fame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sazietà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Affrontare gli ideali dannosi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bellezza e forma fisica nei media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l'alfabetizzazione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mediatica: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interrogare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analizzare le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immagini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modelli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ruolo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 e un uso positivo dei social media.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Suggerite disintossicazioni dai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social media 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contenuti curati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positività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corpo.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Creare fiducia e comunicazione aperta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pressare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la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famiglia e le reti di supporto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Sfidare le </a:t>
            </a:r>
            <a:r>
              <a:rPr lang="en-US" sz="2400" dirty="0">
                <a:latin typeface="Coolvetica"/>
                <a:ea typeface="Microsoft YaHei"/>
              </a:rPr>
              <a:t>influenze sociali e mediatiche non realistiche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Approccio a un giovane con disturbo di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Affrontare gli ideali dannosi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bellezza e forma fisica nei media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l'alfabetizzazione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mediatica: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interrogare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analizzare le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immagini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modelli di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ruolo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 e un uso positivo dei social media.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Suggerite disintossicazioni dai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social media 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contenuti curati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positività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corpo.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Scegliere il momento giusto: mai alla fine dell'allenamento o davanti ad altre persone.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Siate empatici, non curiosi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Utilizzare un linguaggio neutro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Utilizzate domande aperte e non forzate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Ascoltare attivamente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Date spazio: anche il silenzio comunica!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Come avviare un dialogo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"Come ti senti quando non puoi allenarti?".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"Cosa ti piace di più dell'allenamento?".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"Ti alleni mai quando sei stanco o malato?".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"Qual è il tuo obiettivo per te stesso?".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Sondare il rapporto con la formazione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"Ci sono dei cibi che eviti sempre?".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"Come ti senti dopo aver mangiato?".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"Vi guardate mai allo specchio e non vi piace quello che vedete?".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"Come è cambiata la sua alimentazione negli ultimi mesi?".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Indagare il rapporto con il cibo e il corpo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"Mangio solo se mi sono allenato abbastanza".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"Non riesco a smettere, se salto un giorno mi sento male".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"Non mi piacerò mai"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"Voglio vedere le ossa/la definizione".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Risposte che meritano attenzione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285750" y="2149752"/>
            <a:ext cx="9566910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400" i="1" dirty="0"/>
              <a:t>Come vi vedete quando vi guardate allo specchio o vi immaginate nella vostra mente.</a:t>
            </a:r>
          </a:p>
          <a:p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endParaRPr lang="en-US" sz="2400" i="1" dirty="0">
              <a:solidFill>
                <a:srgbClr val="000000"/>
              </a:solidFill>
              <a:latin typeface="Coolvetica"/>
            </a:endParaRPr>
          </a:p>
          <a:p>
            <a:pPr algn="ctr"/>
            <a:r>
              <a:rPr lang="en-US" sz="1600" dirty="0"/>
              <a:t>Una persona può pesare 50 kg e sentirsi "grassa" o avere muscoli evidenti e non vedersi mai abbastanza. L'immagine corporea non è un dato oggettivo.</a:t>
            </a:r>
            <a:endParaRPr lang="it-IT" sz="1600" dirty="0"/>
          </a:p>
          <a:p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Che cos'è l'immagine corporea?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520747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4037217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851538" y="1085845"/>
            <a:ext cx="4188774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Convalidare le emozioni senza minimizzare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soluzioni semplicistiche ("mangiare di più")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Usate frasi come: "È normale sentirsi così...".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Lasciare sempre la porta aperta al dialogo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fare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evitare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82251" y="1085845"/>
            <a:ext cx="4188774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Minimizzare o ridere del problema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Fare commenti sull'aspetto fisico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Fiducia nella forza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Utilizzare confronti con altri clienti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Proporre soluzioni "fai da 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Perdita di peso significativa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Sospetto uso di farmaci per migliorare le prestazioni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Ritiro sociale e scolastico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Discorso autolesionista o depressivo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Situazioni che richiedono un'attenzione immediata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609599" y="1361015"/>
            <a:ext cx="8202614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Collaborare con la famiglia (se minorenne)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Parlare con un collega o un manager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Relazione ai professionisti (psicologi, neuropsichiatri infantili)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Offrire contatti, non soluzioni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Non siete soli: Costruire alleanze</a:t>
            </a:r>
          </a:p>
        </p:txBody>
      </p:sp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"Hai mai pensato di parlarne con qualcuno?".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"Conosco un consultorio, se vuoi...".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"Vuoi parlarne un'altra volta?".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Offrire aiuto senza invadere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0578E-B9C1-CD49-68F9-F3160BC5B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5268AC-FB7B-1654-2814-91F1B15EA63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A760AEF-3C1B-A3C1-0932-2E3B6C5433D5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0C0F0B3-765B-237F-962C-16D45915CAA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4507360-193D-292C-7551-C3ED9A4946E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71EDC5F-DF75-F963-A6EC-A67BAC55C6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5C6A671-5B12-B8B7-9BFC-ADD9882E0E3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fare diagnosi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trattare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diventate un "confidente esclusivo".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Mantenere chiari i confini professionali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F74C5AC-8BD3-FAAD-9B5B-A942845CE53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Fare del proprio meglio, non tutto</a:t>
            </a:r>
          </a:p>
        </p:txBody>
      </p:sp>
    </p:spTree>
    <p:extLst>
      <p:ext uri="{BB962C8B-B14F-4D97-AF65-F5344CB8AC3E}">
        <p14:creationId xmlns:p14="http://schemas.microsoft.com/office/powerpoint/2010/main" val="1312822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457199" y="1786167"/>
            <a:ext cx="5974525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Parlare con colleghi o referenti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Riconoscere il proprio coinvolgimento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Utilizzare momenti di supervisione o decompressione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Allenarsi sempre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Lavorare sul disagio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degli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 altri senza esserne sopraffatti</a:t>
            </a:r>
          </a:p>
        </p:txBody>
      </p:sp>
      <p:pic>
        <p:nvPicPr>
          <p:cNvPr id="3" name="Picture 2" descr="The Best Ways to Reduce Your Stress">
            <a:extLst>
              <a:ext uri="{FF2B5EF4-FFF2-40B4-BE49-F238E27FC236}">
                <a16:creationId xmlns:a16="http://schemas.microsoft.com/office/drawing/2014/main" id="{E1AEFBE9-FAE6-9698-7E6B-7B507CCD0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169" y="1135844"/>
            <a:ext cx="3466758" cy="231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 giovani vi contattano più spesso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Inizia a usare un linguaggio diverso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Grazie per essere stato presente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Accetta di parlare con uno specialista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Riconoscere quando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si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 sta facendo la differenza</a:t>
            </a:r>
          </a:p>
        </p:txBody>
      </p:sp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DBCFD-E4AA-0328-890C-8085C91C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E5A5FF9-E5BF-F823-30BA-A147CCE7660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4D846DA-86C0-66FB-0FD8-305E2AC9C9C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47FE381-49A9-C1AF-EBC0-9B19EC980AD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2E7747-2358-287F-DD97-0BEB95B355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B2A576A-A067-C877-0974-7B6C2BFDECD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66F4140-8BF6-F9A7-4B30-838BB457090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commenti sul corpo e sul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Valorizzare la diversità del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Parlare di forza, salute, equilibrio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Creare un clima accogliente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523DBE5-29EE-D9BB-73BE-BD8B0B5CC37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 cultura del rispetto inizia in palestra</a:t>
            </a:r>
          </a:p>
        </p:txBody>
      </p:sp>
    </p:spTree>
    <p:extLst>
      <p:ext uri="{BB962C8B-B14F-4D97-AF65-F5344CB8AC3E}">
        <p14:creationId xmlns:p14="http://schemas.microsoft.com/office/powerpoint/2010/main" val="2264118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 è il loro rapporto con la formazione e la PA?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reagiscono ai cambiamenti del loro corpo?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Evitano gli alimenti o le situazioni legate al cibo?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Parlano spesso del loro corpo in termini negativi?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Sono 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ipercritici con se stessi?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Mostrano ansia quando non si allenano?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Cercano costantemente conferme?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Sono molto influenzati dai social media?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Hanno comportamenti rigidi o ritualistici?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Sono 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disposti a parlare o si chiudono in se stessi?</a:t>
            </a:r>
            <a:endParaRPr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Le 10 domande chiave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Tabella di osservazione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Caratteristica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Comportamento osservato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Note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Lavorare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Frequenza, </a:t>
                      </a:r>
                      <a:r>
                        <a:rPr lang="it-IT" sz="1600" dirty="0" err="1">
                          <a:latin typeface="Coolvetica"/>
                        </a:rPr>
                        <a:t>intensità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rigidità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Lingua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oolvetica"/>
                        </a:rPr>
                        <a:t>Commenti negativi sul corpo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Dieta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Rigidità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restrizione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evitamento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Emozioni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Irritabilità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perfezionismo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Media sociali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Contenuto </a:t>
                      </a:r>
                      <a:r>
                        <a:rPr lang="it-IT" sz="1600" dirty="0">
                          <a:latin typeface="Coolvetica"/>
                        </a:rPr>
                        <a:t>estremo o </a:t>
                      </a:r>
                      <a:r>
                        <a:rPr lang="it-IT" sz="1600" dirty="0" err="1">
                          <a:latin typeface="Coolvetica"/>
                        </a:rPr>
                        <a:t>dismorfico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dirty="0"/>
              <a:t>L'immagine corporea è la percezione che si ha del proprio corpo e i sentimenti che si provano in seguito a questa percezione.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Ciò che si crede di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712CB9A4-5083-64B4-BEA3-D8450DFF7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Che cos'è l'immagine corporea?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4113454" y="311637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Il vostro aspetto </a:t>
            </a:r>
          </a:p>
          <a:p>
            <a:r>
              <a:rPr lang="en-US" sz="1800" dirty="0"/>
              <a:t>Come pensate che gli altri vi vedano </a:t>
            </a:r>
          </a:p>
          <a:p>
            <a:r>
              <a:rPr lang="en-US" sz="1800" dirty="0"/>
              <a:t>La percezione del proprio corpo 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913415" y="314075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26F50-7896-904E-D819-CC1CCBA02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B132425-F4F4-2325-5D39-6E8C4B9178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EAA680-D2AD-D49D-17A8-3104C938B7A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0193561-13FB-3068-D255-76C7C0E0E7B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1B5461-FF40-EC33-2D03-AB9CC15B734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E76898AC-D0ED-DFA0-6BFF-2C5A9CB8EE6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20AB203-C088-726C-B722-7EBE50A69ABE}"/>
              </a:ext>
            </a:extLst>
          </p:cNvPr>
          <p:cNvSpPr txBox="1"/>
          <p:nvPr/>
        </p:nvSpPr>
        <p:spPr>
          <a:xfrm>
            <a:off x="609598" y="497514"/>
            <a:ext cx="770708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Giovani adulti: Disturbi alimentari dopo l'adolescenza</a:t>
            </a:r>
          </a:p>
        </p:txBody>
      </p:sp>
      <p:sp>
        <p:nvSpPr>
          <p:cNvPr id="3" name="CuadroTexto 23">
            <a:extLst>
              <a:ext uri="{FF2B5EF4-FFF2-40B4-BE49-F238E27FC236}">
                <a16:creationId xmlns:a16="http://schemas.microsoft.com/office/drawing/2014/main" id="{C290C4A7-9862-B5EC-3DB1-95786FC7C130}"/>
              </a:ext>
            </a:extLst>
          </p:cNvPr>
          <p:cNvSpPr txBox="1"/>
          <p:nvPr/>
        </p:nvSpPr>
        <p:spPr>
          <a:xfrm>
            <a:off x="856980" y="1086956"/>
            <a:ext cx="6711262" cy="265147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Mascheramento con "stile di vita sano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Pressione sociale vs. equilibrio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Maggiore indipendenza e autoresponsabilità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Può nascondere i sintomi in modo più efficace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Meno propensi a cercare aiuto o a rivelare le proprie difficoltà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Spesso gestiscono studi, lavoro e pressioni sociali.</a:t>
            </a:r>
          </a:p>
        </p:txBody>
      </p:sp>
    </p:spTree>
    <p:extLst>
      <p:ext uri="{BB962C8B-B14F-4D97-AF65-F5344CB8AC3E}">
        <p14:creationId xmlns:p14="http://schemas.microsoft.com/office/powerpoint/2010/main" val="173228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l'immagine del corpo diventa tossica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BI positiva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BI negativa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Accettazione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Vergogna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Cura del corpo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Controllo ossessivo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Attività per il piacere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Attività a pagamento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Fiducia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Autoironia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alcuni esercizi a causa dell'insoddisfazione corporea.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Eccessivo esercizio fisico per "correggere" i difetti percepiti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 o 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restrizione alimentare </a:t>
            </a: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salutare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Ritiro</a:t>
            </a: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 sociale 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dovuto all'autoconsapevolezza dell'aspetto fisico</a:t>
            </a:r>
            <a:endParaRPr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l'immagine del corpo diventa tossica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2423</TotalTime>
  <Words>5701</Words>
  <Application>Microsoft Office PowerPoint</Application>
  <PresentationFormat>Personalizzato</PresentationFormat>
  <Paragraphs>656</Paragraphs>
  <Slides>70</Slides>
  <Notes>70</Notes>
  <HiddenSlides>3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70</vt:i4>
      </vt:variant>
    </vt:vector>
  </HeadingPairs>
  <TitlesOfParts>
    <vt:vector size="78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Dell</dc:creator>
  <cp:keywords>, docId:8D3A02882F64459BC99563F2358C7B1A</cp:keywords>
  <dc:description/>
  <cp:lastModifiedBy>Marzia PP Boto</cp:lastModifiedBy>
  <cp:revision>152</cp:revision>
  <dcterms:created xsi:type="dcterms:W3CDTF">2025-02-21T17:30:07Z</dcterms:created>
  <dcterms:modified xsi:type="dcterms:W3CDTF">2025-04-28T13:59:46Z</dcterms:modified>
  <dc:language>en-US</dc:language>
</cp:coreProperties>
</file>